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9" r:id="rId3"/>
    <p:sldId id="260" r:id="rId4"/>
    <p:sldId id="273" r:id="rId5"/>
    <p:sldId id="265" r:id="rId6"/>
    <p:sldId id="266" r:id="rId7"/>
    <p:sldId id="267" r:id="rId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D300"/>
    <a:srgbClr val="D5BA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6"/>
    <p:restoredTop sz="82848"/>
  </p:normalViewPr>
  <p:slideViewPr>
    <p:cSldViewPr>
      <p:cViewPr varScale="1">
        <p:scale>
          <a:sx n="92" d="100"/>
          <a:sy n="92" d="100"/>
        </p:scale>
        <p:origin x="196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0" d="100"/>
          <a:sy n="50" d="100"/>
        </p:scale>
        <p:origin x="-2692" y="-5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109312-6885-42E4-8038-619A9199E99D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4_1" csCatId="accent4" phldr="1"/>
      <dgm:spPr/>
    </dgm:pt>
    <dgm:pt modelId="{9E081D39-A7D9-4AA7-A433-B401A1D76E5C}">
      <dgm:prSet phldrT="[Text]" custT="1"/>
      <dgm:spPr>
        <a:solidFill>
          <a:srgbClr val="F4D300">
            <a:alpha val="90000"/>
          </a:srgbClr>
        </a:solidFill>
        <a:ln>
          <a:solidFill>
            <a:srgbClr val="F4D300"/>
          </a:solidFill>
        </a:ln>
      </dgm:spPr>
      <dgm:t>
        <a:bodyPr/>
        <a:lstStyle/>
        <a:p>
          <a:r>
            <a:rPr lang="en-US" sz="1100" dirty="0">
              <a:latin typeface="Century Gothic" panose="020B0502020202020204" pitchFamily="34" charset="0"/>
            </a:rPr>
            <a:t>Lab.40 Accelerator</a:t>
          </a:r>
        </a:p>
      </dgm:t>
    </dgm:pt>
    <dgm:pt modelId="{F83CA330-AAD9-4B7D-8255-4636257C525B}" type="parTrans" cxnId="{DCB8F2D0-4774-41E4-9634-448AD0C3D160}">
      <dgm:prSet/>
      <dgm:spPr/>
      <dgm:t>
        <a:bodyPr/>
        <a:lstStyle/>
        <a:p>
          <a:endParaRPr lang="en-US" sz="1000">
            <a:latin typeface="Century Gothic" panose="020B0502020202020204" pitchFamily="34" charset="0"/>
          </a:endParaRPr>
        </a:p>
      </dgm:t>
    </dgm:pt>
    <dgm:pt modelId="{3AFB4B12-D3C8-4029-AE78-8167F35D3FCF}" type="sibTrans" cxnId="{DCB8F2D0-4774-41E4-9634-448AD0C3D160}">
      <dgm:prSet/>
      <dgm:spPr/>
      <dgm:t>
        <a:bodyPr/>
        <a:lstStyle/>
        <a:p>
          <a:endParaRPr lang="en-US" sz="1000">
            <a:latin typeface="Century Gothic" panose="020B0502020202020204" pitchFamily="34" charset="0"/>
          </a:endParaRPr>
        </a:p>
      </dgm:t>
    </dgm:pt>
    <dgm:pt modelId="{5327A183-A901-487F-A412-37A5C8155D00}">
      <dgm:prSet phldrT="[Text]" custT="1"/>
      <dgm:spPr>
        <a:solidFill>
          <a:srgbClr val="F4D300">
            <a:alpha val="90000"/>
          </a:srgbClr>
        </a:solidFill>
        <a:ln>
          <a:solidFill>
            <a:srgbClr val="F4D300"/>
          </a:solidFill>
        </a:ln>
      </dgm:spPr>
      <dgm:t>
        <a:bodyPr/>
        <a:lstStyle/>
        <a:p>
          <a:pPr>
            <a:lnSpc>
              <a:spcPct val="100000"/>
            </a:lnSpc>
          </a:pPr>
          <a:r>
            <a:rPr lang="el-GR" sz="1100" dirty="0">
              <a:latin typeface="Century Gothic" panose="020B0502020202020204" pitchFamily="34" charset="0"/>
            </a:rPr>
            <a:t>P</a:t>
          </a:r>
          <a:r>
            <a:rPr lang="en-US" sz="1100" dirty="0">
              <a:latin typeface="Century Gothic" panose="020B0502020202020204" pitchFamily="34" charset="0"/>
            </a:rPr>
            <a:t>re-Acceleration</a:t>
          </a:r>
        </a:p>
      </dgm:t>
    </dgm:pt>
    <dgm:pt modelId="{2A139E39-BBA3-4EC4-982E-867850A08F87}" type="parTrans" cxnId="{FBD9C727-3E2E-4A1B-823D-E70DD9EFC661}">
      <dgm:prSet/>
      <dgm:spPr/>
      <dgm:t>
        <a:bodyPr/>
        <a:lstStyle/>
        <a:p>
          <a:endParaRPr lang="en-US" sz="1000">
            <a:latin typeface="Century Gothic" panose="020B0502020202020204" pitchFamily="34" charset="0"/>
          </a:endParaRPr>
        </a:p>
      </dgm:t>
    </dgm:pt>
    <dgm:pt modelId="{65950660-A235-4B38-8D9F-019ED9E8189F}" type="sibTrans" cxnId="{FBD9C727-3E2E-4A1B-823D-E70DD9EFC661}">
      <dgm:prSet/>
      <dgm:spPr/>
      <dgm:t>
        <a:bodyPr/>
        <a:lstStyle/>
        <a:p>
          <a:endParaRPr lang="en-US" sz="1000">
            <a:latin typeface="Century Gothic" panose="020B0502020202020204" pitchFamily="34" charset="0"/>
          </a:endParaRPr>
        </a:p>
      </dgm:t>
    </dgm:pt>
    <dgm:pt modelId="{6F3C28E1-9A5A-4AFE-AD8B-1D54A5423559}">
      <dgm:prSet phldrT="[Text]" custT="1"/>
      <dgm:spPr>
        <a:solidFill>
          <a:srgbClr val="F4D300">
            <a:alpha val="90000"/>
          </a:srgbClr>
        </a:solidFill>
        <a:ln>
          <a:solidFill>
            <a:srgbClr val="F4D300"/>
          </a:solidFill>
        </a:ln>
      </dgm:spPr>
      <dgm:t>
        <a:bodyPr/>
        <a:lstStyle/>
        <a:p>
          <a:r>
            <a:rPr lang="en-US" sz="1100" dirty="0">
              <a:latin typeface="Century Gothic" panose="020B0502020202020204" pitchFamily="34" charset="0"/>
            </a:rPr>
            <a:t>Acceleration</a:t>
          </a:r>
        </a:p>
      </dgm:t>
    </dgm:pt>
    <dgm:pt modelId="{CF12CEB0-9901-42FE-8053-50EFFF696998}" type="parTrans" cxnId="{D80EBFF7-5AFB-4C60-964A-19EDB974B81E}">
      <dgm:prSet/>
      <dgm:spPr/>
      <dgm:t>
        <a:bodyPr/>
        <a:lstStyle/>
        <a:p>
          <a:endParaRPr lang="en-US" sz="1000">
            <a:latin typeface="Century Gothic" panose="020B0502020202020204" pitchFamily="34" charset="0"/>
          </a:endParaRPr>
        </a:p>
      </dgm:t>
    </dgm:pt>
    <dgm:pt modelId="{E96A983C-B790-40B2-95C3-ACF15FAB6F12}" type="sibTrans" cxnId="{D80EBFF7-5AFB-4C60-964A-19EDB974B81E}">
      <dgm:prSet/>
      <dgm:spPr/>
      <dgm:t>
        <a:bodyPr/>
        <a:lstStyle/>
        <a:p>
          <a:endParaRPr lang="en-US" sz="1000">
            <a:latin typeface="Century Gothic" panose="020B0502020202020204" pitchFamily="34" charset="0"/>
          </a:endParaRPr>
        </a:p>
      </dgm:t>
    </dgm:pt>
    <dgm:pt modelId="{4455F7BC-CCF4-4033-875C-59087707A5DE}">
      <dgm:prSet phldrT="[Text]" custT="1"/>
      <dgm:spPr>
        <a:solidFill>
          <a:srgbClr val="F4D300">
            <a:alpha val="90000"/>
          </a:srgbClr>
        </a:solidFill>
        <a:ln>
          <a:solidFill>
            <a:srgbClr val="F4D300"/>
          </a:solidFill>
        </a:ln>
      </dgm:spPr>
      <dgm:t>
        <a:bodyPr/>
        <a:lstStyle/>
        <a:p>
          <a:r>
            <a:rPr lang="en-US" sz="1100" dirty="0">
              <a:latin typeface="Century Gothic" panose="020B0502020202020204" pitchFamily="34" charset="0"/>
            </a:rPr>
            <a:t>Demo Day</a:t>
          </a:r>
        </a:p>
      </dgm:t>
    </dgm:pt>
    <dgm:pt modelId="{59F179BB-6C66-4975-A724-20573AC82FB7}" type="parTrans" cxnId="{570B7736-877E-4C49-A518-79F6F2A49A17}">
      <dgm:prSet/>
      <dgm:spPr/>
      <dgm:t>
        <a:bodyPr/>
        <a:lstStyle/>
        <a:p>
          <a:endParaRPr lang="en-US"/>
        </a:p>
      </dgm:t>
    </dgm:pt>
    <dgm:pt modelId="{8BB1EE45-254E-4816-A4D2-AF91AD27DF03}" type="sibTrans" cxnId="{570B7736-877E-4C49-A518-79F6F2A49A17}">
      <dgm:prSet/>
      <dgm:spPr/>
      <dgm:t>
        <a:bodyPr/>
        <a:lstStyle/>
        <a:p>
          <a:endParaRPr lang="en-US"/>
        </a:p>
      </dgm:t>
    </dgm:pt>
    <dgm:pt modelId="{290D78EC-98DE-4CF2-9D98-407560170C3A}" type="pres">
      <dgm:prSet presAssocID="{F8109312-6885-42E4-8038-619A9199E99D}" presName="Name0" presStyleCnt="0">
        <dgm:presLayoutVars>
          <dgm:dir/>
          <dgm:resizeHandles val="exact"/>
        </dgm:presLayoutVars>
      </dgm:prSet>
      <dgm:spPr/>
    </dgm:pt>
    <dgm:pt modelId="{CE4721F5-5F02-4F98-8C91-F630D6367392}" type="pres">
      <dgm:prSet presAssocID="{9E081D39-A7D9-4AA7-A433-B401A1D76E5C}" presName="composite" presStyleCnt="0"/>
      <dgm:spPr/>
    </dgm:pt>
    <dgm:pt modelId="{8DB28869-DFA7-4630-B34B-DB5FEA5975EB}" type="pres">
      <dgm:prSet presAssocID="{9E081D39-A7D9-4AA7-A433-B401A1D76E5C}" presName="bgChev" presStyleLbl="node1" presStyleIdx="0" presStyleCnt="4"/>
      <dgm:spPr>
        <a:ln>
          <a:solidFill>
            <a:srgbClr val="F4D300"/>
          </a:solidFill>
        </a:ln>
      </dgm:spPr>
    </dgm:pt>
    <dgm:pt modelId="{51D8EAD7-4BA4-4AE9-A1AA-F0A68D5581F1}" type="pres">
      <dgm:prSet presAssocID="{9E081D39-A7D9-4AA7-A433-B401A1D76E5C}" presName="txNode" presStyleLbl="fgAcc1" presStyleIdx="0" presStyleCnt="4">
        <dgm:presLayoutVars>
          <dgm:bulletEnabled val="1"/>
        </dgm:presLayoutVars>
      </dgm:prSet>
      <dgm:spPr/>
    </dgm:pt>
    <dgm:pt modelId="{01226DCF-C808-4825-AA61-B1CC1E8DDE4B}" type="pres">
      <dgm:prSet presAssocID="{3AFB4B12-D3C8-4029-AE78-8167F35D3FCF}" presName="compositeSpace" presStyleCnt="0"/>
      <dgm:spPr/>
    </dgm:pt>
    <dgm:pt modelId="{D3E19477-AAAA-4F3D-BB3A-F4652E2C5C8A}" type="pres">
      <dgm:prSet presAssocID="{5327A183-A901-487F-A412-37A5C8155D00}" presName="composite" presStyleCnt="0"/>
      <dgm:spPr/>
    </dgm:pt>
    <dgm:pt modelId="{697BFE64-561A-47F2-9D61-67A0CC64A03F}" type="pres">
      <dgm:prSet presAssocID="{5327A183-A901-487F-A412-37A5C8155D00}" presName="bgChev" presStyleLbl="node1" presStyleIdx="1" presStyleCnt="4"/>
      <dgm:spPr>
        <a:ln>
          <a:solidFill>
            <a:srgbClr val="F4D300"/>
          </a:solidFill>
        </a:ln>
      </dgm:spPr>
    </dgm:pt>
    <dgm:pt modelId="{37B5DDE3-6EEF-4094-84DB-474F89E3B249}" type="pres">
      <dgm:prSet presAssocID="{5327A183-A901-487F-A412-37A5C8155D00}" presName="txNode" presStyleLbl="fgAcc1" presStyleIdx="1" presStyleCnt="4" custLinFactNeighborY="-4900">
        <dgm:presLayoutVars>
          <dgm:bulletEnabled val="1"/>
        </dgm:presLayoutVars>
      </dgm:prSet>
      <dgm:spPr/>
    </dgm:pt>
    <dgm:pt modelId="{3AB1CDCF-EA85-4F38-A3CE-B2817CF9CFAD}" type="pres">
      <dgm:prSet presAssocID="{65950660-A235-4B38-8D9F-019ED9E8189F}" presName="compositeSpace" presStyleCnt="0"/>
      <dgm:spPr/>
    </dgm:pt>
    <dgm:pt modelId="{DFF286FD-C694-45F2-AE25-909DC1A38141}" type="pres">
      <dgm:prSet presAssocID="{6F3C28E1-9A5A-4AFE-AD8B-1D54A5423559}" presName="composite" presStyleCnt="0"/>
      <dgm:spPr/>
    </dgm:pt>
    <dgm:pt modelId="{1371E13C-2301-40CC-9142-4570AFF8193D}" type="pres">
      <dgm:prSet presAssocID="{6F3C28E1-9A5A-4AFE-AD8B-1D54A5423559}" presName="bgChev" presStyleLbl="node1" presStyleIdx="2" presStyleCnt="4"/>
      <dgm:spPr>
        <a:ln>
          <a:solidFill>
            <a:srgbClr val="F4D300"/>
          </a:solidFill>
        </a:ln>
      </dgm:spPr>
    </dgm:pt>
    <dgm:pt modelId="{094D0D77-CA53-469A-A321-D8E5EF3379B0}" type="pres">
      <dgm:prSet presAssocID="{6F3C28E1-9A5A-4AFE-AD8B-1D54A5423559}" presName="txNode" presStyleLbl="fgAcc1" presStyleIdx="2" presStyleCnt="4">
        <dgm:presLayoutVars>
          <dgm:bulletEnabled val="1"/>
        </dgm:presLayoutVars>
      </dgm:prSet>
      <dgm:spPr/>
    </dgm:pt>
    <dgm:pt modelId="{38FEB200-62CA-4E3B-A436-4D2804BB7F3D}" type="pres">
      <dgm:prSet presAssocID="{E96A983C-B790-40B2-95C3-ACF15FAB6F12}" presName="compositeSpace" presStyleCnt="0"/>
      <dgm:spPr/>
    </dgm:pt>
    <dgm:pt modelId="{28F01EE3-DCC9-4226-A8FB-D821486B485D}" type="pres">
      <dgm:prSet presAssocID="{4455F7BC-CCF4-4033-875C-59087707A5DE}" presName="composite" presStyleCnt="0"/>
      <dgm:spPr/>
    </dgm:pt>
    <dgm:pt modelId="{255C928E-9ED3-47FD-A038-1F634C923513}" type="pres">
      <dgm:prSet presAssocID="{4455F7BC-CCF4-4033-875C-59087707A5DE}" presName="bgChev" presStyleLbl="node1" presStyleIdx="3" presStyleCnt="4"/>
      <dgm:spPr>
        <a:ln>
          <a:solidFill>
            <a:srgbClr val="F4D300"/>
          </a:solidFill>
        </a:ln>
      </dgm:spPr>
    </dgm:pt>
    <dgm:pt modelId="{2A87CAA1-0DD5-4DC7-8D94-EC02EE9598AC}" type="pres">
      <dgm:prSet presAssocID="{4455F7BC-CCF4-4033-875C-59087707A5DE}" presName="txNode" presStyleLbl="fgAcc1" presStyleIdx="3" presStyleCnt="4">
        <dgm:presLayoutVars>
          <dgm:bulletEnabled val="1"/>
        </dgm:presLayoutVars>
      </dgm:prSet>
      <dgm:spPr/>
    </dgm:pt>
  </dgm:ptLst>
  <dgm:cxnLst>
    <dgm:cxn modelId="{1B32A70C-94F2-4DD4-A49A-DED647C6162F}" type="presOf" srcId="{F8109312-6885-42E4-8038-619A9199E99D}" destId="{290D78EC-98DE-4CF2-9D98-407560170C3A}" srcOrd="0" destOrd="0" presId="urn:microsoft.com/office/officeart/2005/8/layout/chevronAccent+Icon"/>
    <dgm:cxn modelId="{3281921F-E3A0-42AD-B944-8C06FD31EC24}" type="presOf" srcId="{6F3C28E1-9A5A-4AFE-AD8B-1D54A5423559}" destId="{094D0D77-CA53-469A-A321-D8E5EF3379B0}" srcOrd="0" destOrd="0" presId="urn:microsoft.com/office/officeart/2005/8/layout/chevronAccent+Icon"/>
    <dgm:cxn modelId="{FBD9C727-3E2E-4A1B-823D-E70DD9EFC661}" srcId="{F8109312-6885-42E4-8038-619A9199E99D}" destId="{5327A183-A901-487F-A412-37A5C8155D00}" srcOrd="1" destOrd="0" parTransId="{2A139E39-BBA3-4EC4-982E-867850A08F87}" sibTransId="{65950660-A235-4B38-8D9F-019ED9E8189F}"/>
    <dgm:cxn modelId="{B2E4B231-668F-45A7-96E6-DDA6341EAE94}" type="presOf" srcId="{5327A183-A901-487F-A412-37A5C8155D00}" destId="{37B5DDE3-6EEF-4094-84DB-474F89E3B249}" srcOrd="0" destOrd="0" presId="urn:microsoft.com/office/officeart/2005/8/layout/chevronAccent+Icon"/>
    <dgm:cxn modelId="{570B7736-877E-4C49-A518-79F6F2A49A17}" srcId="{F8109312-6885-42E4-8038-619A9199E99D}" destId="{4455F7BC-CCF4-4033-875C-59087707A5DE}" srcOrd="3" destOrd="0" parTransId="{59F179BB-6C66-4975-A724-20573AC82FB7}" sibTransId="{8BB1EE45-254E-4816-A4D2-AF91AD27DF03}"/>
    <dgm:cxn modelId="{38E68147-5DFF-488C-8985-87FBA8F24D24}" type="presOf" srcId="{9E081D39-A7D9-4AA7-A433-B401A1D76E5C}" destId="{51D8EAD7-4BA4-4AE9-A1AA-F0A68D5581F1}" srcOrd="0" destOrd="0" presId="urn:microsoft.com/office/officeart/2005/8/layout/chevronAccent+Icon"/>
    <dgm:cxn modelId="{1FAB9685-7D93-4EBC-B0D3-DAADDA1383C8}" type="presOf" srcId="{4455F7BC-CCF4-4033-875C-59087707A5DE}" destId="{2A87CAA1-0DD5-4DC7-8D94-EC02EE9598AC}" srcOrd="0" destOrd="0" presId="urn:microsoft.com/office/officeart/2005/8/layout/chevronAccent+Icon"/>
    <dgm:cxn modelId="{DCB8F2D0-4774-41E4-9634-448AD0C3D160}" srcId="{F8109312-6885-42E4-8038-619A9199E99D}" destId="{9E081D39-A7D9-4AA7-A433-B401A1D76E5C}" srcOrd="0" destOrd="0" parTransId="{F83CA330-AAD9-4B7D-8255-4636257C525B}" sibTransId="{3AFB4B12-D3C8-4029-AE78-8167F35D3FCF}"/>
    <dgm:cxn modelId="{D80EBFF7-5AFB-4C60-964A-19EDB974B81E}" srcId="{F8109312-6885-42E4-8038-619A9199E99D}" destId="{6F3C28E1-9A5A-4AFE-AD8B-1D54A5423559}" srcOrd="2" destOrd="0" parTransId="{CF12CEB0-9901-42FE-8053-50EFFF696998}" sibTransId="{E96A983C-B790-40B2-95C3-ACF15FAB6F12}"/>
    <dgm:cxn modelId="{F96B5D7E-5845-4D04-87B7-58A48BC58B95}" type="presParOf" srcId="{290D78EC-98DE-4CF2-9D98-407560170C3A}" destId="{CE4721F5-5F02-4F98-8C91-F630D6367392}" srcOrd="0" destOrd="0" presId="urn:microsoft.com/office/officeart/2005/8/layout/chevronAccent+Icon"/>
    <dgm:cxn modelId="{699CEE25-349C-41A5-8090-1B9C34A29B87}" type="presParOf" srcId="{CE4721F5-5F02-4F98-8C91-F630D6367392}" destId="{8DB28869-DFA7-4630-B34B-DB5FEA5975EB}" srcOrd="0" destOrd="0" presId="urn:microsoft.com/office/officeart/2005/8/layout/chevronAccent+Icon"/>
    <dgm:cxn modelId="{43F17500-9FA4-47A1-96B6-19982012D229}" type="presParOf" srcId="{CE4721F5-5F02-4F98-8C91-F630D6367392}" destId="{51D8EAD7-4BA4-4AE9-A1AA-F0A68D5581F1}" srcOrd="1" destOrd="0" presId="urn:microsoft.com/office/officeart/2005/8/layout/chevronAccent+Icon"/>
    <dgm:cxn modelId="{82F9BF8B-DF24-47C1-BA6B-0F473901F6C5}" type="presParOf" srcId="{290D78EC-98DE-4CF2-9D98-407560170C3A}" destId="{01226DCF-C808-4825-AA61-B1CC1E8DDE4B}" srcOrd="1" destOrd="0" presId="urn:microsoft.com/office/officeart/2005/8/layout/chevronAccent+Icon"/>
    <dgm:cxn modelId="{5F2B8427-93A8-4950-9DA8-AA8172E33DD6}" type="presParOf" srcId="{290D78EC-98DE-4CF2-9D98-407560170C3A}" destId="{D3E19477-AAAA-4F3D-BB3A-F4652E2C5C8A}" srcOrd="2" destOrd="0" presId="urn:microsoft.com/office/officeart/2005/8/layout/chevronAccent+Icon"/>
    <dgm:cxn modelId="{C96E39E5-AB02-4041-B416-6BB202D21256}" type="presParOf" srcId="{D3E19477-AAAA-4F3D-BB3A-F4652E2C5C8A}" destId="{697BFE64-561A-47F2-9D61-67A0CC64A03F}" srcOrd="0" destOrd="0" presId="urn:microsoft.com/office/officeart/2005/8/layout/chevronAccent+Icon"/>
    <dgm:cxn modelId="{DBFA6A49-5788-4540-B00C-E0004A3B54FF}" type="presParOf" srcId="{D3E19477-AAAA-4F3D-BB3A-F4652E2C5C8A}" destId="{37B5DDE3-6EEF-4094-84DB-474F89E3B249}" srcOrd="1" destOrd="0" presId="urn:microsoft.com/office/officeart/2005/8/layout/chevronAccent+Icon"/>
    <dgm:cxn modelId="{A8408AB9-F342-4E60-A5C0-70C0C174E88B}" type="presParOf" srcId="{290D78EC-98DE-4CF2-9D98-407560170C3A}" destId="{3AB1CDCF-EA85-4F38-A3CE-B2817CF9CFAD}" srcOrd="3" destOrd="0" presId="urn:microsoft.com/office/officeart/2005/8/layout/chevronAccent+Icon"/>
    <dgm:cxn modelId="{8EC8670E-E5FC-4AF5-B8C9-80C602F74E64}" type="presParOf" srcId="{290D78EC-98DE-4CF2-9D98-407560170C3A}" destId="{DFF286FD-C694-45F2-AE25-909DC1A38141}" srcOrd="4" destOrd="0" presId="urn:microsoft.com/office/officeart/2005/8/layout/chevronAccent+Icon"/>
    <dgm:cxn modelId="{EAE8399B-05F7-4D2B-9C2C-ECA0EE2DC31F}" type="presParOf" srcId="{DFF286FD-C694-45F2-AE25-909DC1A38141}" destId="{1371E13C-2301-40CC-9142-4570AFF8193D}" srcOrd="0" destOrd="0" presId="urn:microsoft.com/office/officeart/2005/8/layout/chevronAccent+Icon"/>
    <dgm:cxn modelId="{77F8FFD4-1C83-4DDB-A113-BBE4342898E1}" type="presParOf" srcId="{DFF286FD-C694-45F2-AE25-909DC1A38141}" destId="{094D0D77-CA53-469A-A321-D8E5EF3379B0}" srcOrd="1" destOrd="0" presId="urn:microsoft.com/office/officeart/2005/8/layout/chevronAccent+Icon"/>
    <dgm:cxn modelId="{853B8A70-ED15-48B5-A56E-F801E83F8A0B}" type="presParOf" srcId="{290D78EC-98DE-4CF2-9D98-407560170C3A}" destId="{38FEB200-62CA-4E3B-A436-4D2804BB7F3D}" srcOrd="5" destOrd="0" presId="urn:microsoft.com/office/officeart/2005/8/layout/chevronAccent+Icon"/>
    <dgm:cxn modelId="{286E70DE-1722-441A-AB68-5663746393CC}" type="presParOf" srcId="{290D78EC-98DE-4CF2-9D98-407560170C3A}" destId="{28F01EE3-DCC9-4226-A8FB-D821486B485D}" srcOrd="6" destOrd="0" presId="urn:microsoft.com/office/officeart/2005/8/layout/chevronAccent+Icon"/>
    <dgm:cxn modelId="{F2723599-0EC4-498F-9FA9-4009472351F5}" type="presParOf" srcId="{28F01EE3-DCC9-4226-A8FB-D821486B485D}" destId="{255C928E-9ED3-47FD-A038-1F634C923513}" srcOrd="0" destOrd="0" presId="urn:microsoft.com/office/officeart/2005/8/layout/chevronAccent+Icon"/>
    <dgm:cxn modelId="{A3F943C2-5A4A-4CD5-9B2B-3A5BEF917643}" type="presParOf" srcId="{28F01EE3-DCC9-4226-A8FB-D821486B485D}" destId="{2A87CAA1-0DD5-4DC7-8D94-EC02EE9598AC}" srcOrd="1" destOrd="0" presId="urn:microsoft.com/office/officeart/2005/8/layout/chevronAccent+Icon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B28869-DFA7-4630-B34B-DB5FEA5975EB}">
      <dsp:nvSpPr>
        <dsp:cNvPr id="0" name=""/>
        <dsp:cNvSpPr/>
      </dsp:nvSpPr>
      <dsp:spPr>
        <a:xfrm>
          <a:off x="2794" y="1166862"/>
          <a:ext cx="1315417" cy="507751"/>
        </a:xfrm>
        <a:prstGeom prst="chevron">
          <a:avLst>
            <a:gd name="adj" fmla="val 4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4D3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D8EAD7-4BA4-4AE9-A1AA-F0A68D5581F1}">
      <dsp:nvSpPr>
        <dsp:cNvPr id="0" name=""/>
        <dsp:cNvSpPr/>
      </dsp:nvSpPr>
      <dsp:spPr>
        <a:xfrm>
          <a:off x="353572" y="1293799"/>
          <a:ext cx="1110797" cy="507751"/>
        </a:xfrm>
        <a:prstGeom prst="roundRect">
          <a:avLst>
            <a:gd name="adj" fmla="val 10000"/>
          </a:avLst>
        </a:prstGeom>
        <a:solidFill>
          <a:srgbClr val="F4D300">
            <a:alpha val="90000"/>
          </a:srgbClr>
        </a:solidFill>
        <a:ln w="25400" cap="flat" cmpd="sng" algn="ctr">
          <a:solidFill>
            <a:srgbClr val="F4D3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Century Gothic" panose="020B0502020202020204" pitchFamily="34" charset="0"/>
            </a:rPr>
            <a:t>Lab.40 Accelerator</a:t>
          </a:r>
        </a:p>
      </dsp:txBody>
      <dsp:txXfrm>
        <a:off x="368444" y="1308671"/>
        <a:ext cx="1081053" cy="478007"/>
      </dsp:txXfrm>
    </dsp:sp>
    <dsp:sp modelId="{697BFE64-561A-47F2-9D61-67A0CC64A03F}">
      <dsp:nvSpPr>
        <dsp:cNvPr id="0" name=""/>
        <dsp:cNvSpPr/>
      </dsp:nvSpPr>
      <dsp:spPr>
        <a:xfrm>
          <a:off x="1505293" y="1166862"/>
          <a:ext cx="1315417" cy="507751"/>
        </a:xfrm>
        <a:prstGeom prst="chevron">
          <a:avLst>
            <a:gd name="adj" fmla="val 4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4D3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B5DDE3-6EEF-4094-84DB-474F89E3B249}">
      <dsp:nvSpPr>
        <dsp:cNvPr id="0" name=""/>
        <dsp:cNvSpPr/>
      </dsp:nvSpPr>
      <dsp:spPr>
        <a:xfrm>
          <a:off x="1856071" y="1268920"/>
          <a:ext cx="1110797" cy="507751"/>
        </a:xfrm>
        <a:prstGeom prst="roundRect">
          <a:avLst>
            <a:gd name="adj" fmla="val 10000"/>
          </a:avLst>
        </a:prstGeom>
        <a:solidFill>
          <a:srgbClr val="F4D300">
            <a:alpha val="90000"/>
          </a:srgbClr>
        </a:solidFill>
        <a:ln w="25400" cap="flat" cmpd="sng" algn="ctr">
          <a:solidFill>
            <a:srgbClr val="F4D3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100" kern="1200" dirty="0">
              <a:latin typeface="Century Gothic" panose="020B0502020202020204" pitchFamily="34" charset="0"/>
            </a:rPr>
            <a:t>P</a:t>
          </a:r>
          <a:r>
            <a:rPr lang="en-US" sz="1100" kern="1200" dirty="0">
              <a:latin typeface="Century Gothic" panose="020B0502020202020204" pitchFamily="34" charset="0"/>
            </a:rPr>
            <a:t>re-Acceleration</a:t>
          </a:r>
        </a:p>
      </dsp:txBody>
      <dsp:txXfrm>
        <a:off x="1870943" y="1283792"/>
        <a:ext cx="1081053" cy="478007"/>
      </dsp:txXfrm>
    </dsp:sp>
    <dsp:sp modelId="{1371E13C-2301-40CC-9142-4570AFF8193D}">
      <dsp:nvSpPr>
        <dsp:cNvPr id="0" name=""/>
        <dsp:cNvSpPr/>
      </dsp:nvSpPr>
      <dsp:spPr>
        <a:xfrm>
          <a:off x="3007793" y="1166862"/>
          <a:ext cx="1315417" cy="507751"/>
        </a:xfrm>
        <a:prstGeom prst="chevron">
          <a:avLst>
            <a:gd name="adj" fmla="val 4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4D3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4D0D77-CA53-469A-A321-D8E5EF3379B0}">
      <dsp:nvSpPr>
        <dsp:cNvPr id="0" name=""/>
        <dsp:cNvSpPr/>
      </dsp:nvSpPr>
      <dsp:spPr>
        <a:xfrm>
          <a:off x="3358571" y="1293799"/>
          <a:ext cx="1110797" cy="507751"/>
        </a:xfrm>
        <a:prstGeom prst="roundRect">
          <a:avLst>
            <a:gd name="adj" fmla="val 10000"/>
          </a:avLst>
        </a:prstGeom>
        <a:solidFill>
          <a:srgbClr val="F4D300">
            <a:alpha val="90000"/>
          </a:srgbClr>
        </a:solidFill>
        <a:ln w="25400" cap="flat" cmpd="sng" algn="ctr">
          <a:solidFill>
            <a:srgbClr val="F4D3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Century Gothic" panose="020B0502020202020204" pitchFamily="34" charset="0"/>
            </a:rPr>
            <a:t>Acceleration</a:t>
          </a:r>
        </a:p>
      </dsp:txBody>
      <dsp:txXfrm>
        <a:off x="3373443" y="1308671"/>
        <a:ext cx="1081053" cy="478007"/>
      </dsp:txXfrm>
    </dsp:sp>
    <dsp:sp modelId="{255C928E-9ED3-47FD-A038-1F634C923513}">
      <dsp:nvSpPr>
        <dsp:cNvPr id="0" name=""/>
        <dsp:cNvSpPr/>
      </dsp:nvSpPr>
      <dsp:spPr>
        <a:xfrm>
          <a:off x="4510292" y="1166862"/>
          <a:ext cx="1315417" cy="507751"/>
        </a:xfrm>
        <a:prstGeom prst="chevron">
          <a:avLst>
            <a:gd name="adj" fmla="val 4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4D3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87CAA1-0DD5-4DC7-8D94-EC02EE9598AC}">
      <dsp:nvSpPr>
        <dsp:cNvPr id="0" name=""/>
        <dsp:cNvSpPr/>
      </dsp:nvSpPr>
      <dsp:spPr>
        <a:xfrm>
          <a:off x="4861070" y="1293799"/>
          <a:ext cx="1110797" cy="507751"/>
        </a:xfrm>
        <a:prstGeom prst="roundRect">
          <a:avLst>
            <a:gd name="adj" fmla="val 10000"/>
          </a:avLst>
        </a:prstGeom>
        <a:solidFill>
          <a:srgbClr val="F4D300">
            <a:alpha val="90000"/>
          </a:srgbClr>
        </a:solidFill>
        <a:ln w="25400" cap="flat" cmpd="sng" algn="ctr">
          <a:solidFill>
            <a:srgbClr val="F4D3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Century Gothic" panose="020B0502020202020204" pitchFamily="34" charset="0"/>
            </a:rPr>
            <a:t>Demo Day</a:t>
          </a:r>
        </a:p>
      </dsp:txBody>
      <dsp:txXfrm>
        <a:off x="4875942" y="1308671"/>
        <a:ext cx="1081053" cy="4780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DB61B5-A29A-4DEB-8157-04CCFE7F0030}" type="datetimeFigureOut">
              <a:rPr lang="el-GR" smtClean="0"/>
              <a:t>15/2/22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584C11-1438-4EED-ACCC-96F679C3002F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584C11-1438-4EED-ACCC-96F679C3002F}" type="slidenum">
              <a:rPr lang="el-GR" smtClean="0"/>
              <a:t>2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Several common causes precipitate brain drain on the geographic level including political instability, poor quality of life, limited </a:t>
            </a:r>
            <a:r>
              <a:rPr lang="en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access to health care</a:t>
            </a:r>
            <a:r>
              <a:rPr lang="e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a shortage of economic opportunity. These factors prompt skilled and talented workers to leave source countries for places that offer better opportunities. </a:t>
            </a:r>
            <a:br>
              <a:rPr lang="e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Brain gain can be pursued in at least two ways: either </a:t>
            </a:r>
            <a:r>
              <a:rPr lang="en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expatriates can return to their homeland</a:t>
            </a:r>
            <a:r>
              <a:rPr lang="e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or they can contribute to the development of their country through </a:t>
            </a:r>
            <a:r>
              <a:rPr lang="en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remote </a:t>
            </a:r>
            <a:r>
              <a:rPr lang="en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mobilisation</a:t>
            </a:r>
            <a:r>
              <a:rPr lang="en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(this second aspect is known as 'diaspora option’) …or digital nomads.</a:t>
            </a:r>
          </a:p>
          <a:p>
            <a:endParaRPr lang="en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Effects of Brain Drain on the Home Country</a:t>
            </a:r>
            <a:endParaRPr lang="en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Loss of tax revenue.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Loss of potential future entrepreneurs.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shortage of important, highly educated, talented and skilled workers.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exodus may lead to loss of confidence in the economy, which will cause persons to desire to leave rather than stay.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Loss of innovative ideas.</a:t>
            </a:r>
          </a:p>
          <a:p>
            <a:endParaRPr lang="en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584C11-1438-4EED-ACCC-96F679C3002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15781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584C11-1438-4EED-ACCC-96F679C3002F}" type="slidenum">
              <a:rPr lang="el-GR" smtClean="0"/>
              <a:t>6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0D626-57D0-4906-83C7-6863B402CB92}" type="datetimeFigureOut">
              <a:rPr lang="el-GR" smtClean="0"/>
              <a:pPr/>
              <a:t>15/2/22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79A17-0BF8-484F-B543-21D302F1FD0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0D626-57D0-4906-83C7-6863B402CB92}" type="datetimeFigureOut">
              <a:rPr lang="el-GR" smtClean="0"/>
              <a:pPr/>
              <a:t>15/2/22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79A17-0BF8-484F-B543-21D302F1FD0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0D626-57D0-4906-83C7-6863B402CB92}" type="datetimeFigureOut">
              <a:rPr lang="el-GR" smtClean="0"/>
              <a:pPr/>
              <a:t>15/2/22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79A17-0BF8-484F-B543-21D302F1FD0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0D626-57D0-4906-83C7-6863B402CB92}" type="datetimeFigureOut">
              <a:rPr lang="el-GR" smtClean="0"/>
              <a:pPr/>
              <a:t>15/2/22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79A17-0BF8-484F-B543-21D302F1FD0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0D626-57D0-4906-83C7-6863B402CB92}" type="datetimeFigureOut">
              <a:rPr lang="el-GR" smtClean="0"/>
              <a:pPr/>
              <a:t>15/2/22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79A17-0BF8-484F-B543-21D302F1FD0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0D626-57D0-4906-83C7-6863B402CB92}" type="datetimeFigureOut">
              <a:rPr lang="el-GR" smtClean="0"/>
              <a:pPr/>
              <a:t>15/2/22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79A17-0BF8-484F-B543-21D302F1FD0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0D626-57D0-4906-83C7-6863B402CB92}" type="datetimeFigureOut">
              <a:rPr lang="el-GR" smtClean="0"/>
              <a:pPr/>
              <a:t>15/2/22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79A17-0BF8-484F-B543-21D302F1FD0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0D626-57D0-4906-83C7-6863B402CB92}" type="datetimeFigureOut">
              <a:rPr lang="el-GR" smtClean="0"/>
              <a:pPr/>
              <a:t>15/2/22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79A17-0BF8-484F-B543-21D302F1FD0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0D626-57D0-4906-83C7-6863B402CB92}" type="datetimeFigureOut">
              <a:rPr lang="el-GR" smtClean="0"/>
              <a:pPr/>
              <a:t>15/2/22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79A17-0BF8-484F-B543-21D302F1FD0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0D626-57D0-4906-83C7-6863B402CB92}" type="datetimeFigureOut">
              <a:rPr lang="el-GR" smtClean="0"/>
              <a:pPr/>
              <a:t>15/2/22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79A17-0BF8-484F-B543-21D302F1FD0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0D626-57D0-4906-83C7-6863B402CB92}" type="datetimeFigureOut">
              <a:rPr lang="el-GR" smtClean="0"/>
              <a:pPr/>
              <a:t>15/2/22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79A17-0BF8-484F-B543-21D302F1FD0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70D626-57D0-4906-83C7-6863B402CB92}" type="datetimeFigureOut">
              <a:rPr lang="el-GR" smtClean="0"/>
              <a:pPr/>
              <a:t>15/2/22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679A17-0BF8-484F-B543-21D302F1FD02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0.sv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9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Lab40</a:t>
            </a:r>
            <a:endParaRPr lang="el-GR" dirty="0"/>
          </a:p>
        </p:txBody>
      </p:sp>
      <p:pic>
        <p:nvPicPr>
          <p:cNvPr id="4" name="3 - Εικόνα" descr="Lab 40 Logotype_wo backroun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06" y="5072074"/>
            <a:ext cx="1500198" cy="1730879"/>
          </a:xfrm>
          <a:prstGeom prst="rect">
            <a:avLst/>
          </a:prstGeom>
        </p:spPr>
      </p:pic>
      <p:pic>
        <p:nvPicPr>
          <p:cNvPr id="6" name="5 - Εικόνα" descr="Lab.40 Πρώτη σελίδα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6 - Εικόνα" descr="Λογότυπα ΕΣΠΑ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7315" y="6050739"/>
            <a:ext cx="5223841" cy="664409"/>
          </a:xfrm>
          <a:prstGeom prst="rect">
            <a:avLst/>
          </a:prstGeom>
        </p:spPr>
      </p:pic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98CD5F82-0EC1-C841-A6D7-8CF1E46F74C1}"/>
              </a:ext>
            </a:extLst>
          </p:cNvPr>
          <p:cNvSpPr/>
          <p:nvPr/>
        </p:nvSpPr>
        <p:spPr>
          <a:xfrm>
            <a:off x="467544" y="2132856"/>
            <a:ext cx="4896544" cy="72008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F2730E-FCC3-E842-85B9-F0C4C0E7DC7B}"/>
              </a:ext>
            </a:extLst>
          </p:cNvPr>
          <p:cNvSpPr txBox="1"/>
          <p:nvPr/>
        </p:nvSpPr>
        <p:spPr>
          <a:xfrm>
            <a:off x="467544" y="2149986"/>
            <a:ext cx="489654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60"/>
              </a:lnSpc>
            </a:pPr>
            <a:r>
              <a:rPr lang="en-US" dirty="0"/>
              <a:t>Supporting Entrepreneurship &amp; Innovation</a:t>
            </a:r>
          </a:p>
          <a:p>
            <a:pPr algn="ctr">
              <a:lnSpc>
                <a:spcPts val="2060"/>
              </a:lnSpc>
            </a:pPr>
            <a:r>
              <a:rPr lang="en-US" dirty="0"/>
              <a:t>Drama Chamber of Commerce &amp; Industry</a:t>
            </a:r>
            <a:endParaRPr lang="el-G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ll\Documents\backup dell 28-6\Documents\LAB40\Presentation Lab.40\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42918"/>
            <a:ext cx="9144000" cy="6215082"/>
          </a:xfrm>
          <a:prstGeom prst="rect">
            <a:avLst/>
          </a:prstGeom>
          <a:noFill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Lab.40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Lab40 - </a:t>
            </a:r>
            <a:r>
              <a:rPr lang="en-US" dirty="0"/>
              <a:t>The 1</a:t>
            </a:r>
            <a:r>
              <a:rPr lang="en-US" baseline="30000" dirty="0"/>
              <a:t>st</a:t>
            </a:r>
            <a:r>
              <a:rPr lang="en-US" dirty="0"/>
              <a:t> Regional Structure for the promotion of Entrepreneurship in Greece</a:t>
            </a:r>
            <a:r>
              <a:rPr lang="el-GR" dirty="0"/>
              <a:t>. </a:t>
            </a:r>
            <a:endParaRPr lang="en-US" dirty="0"/>
          </a:p>
          <a:p>
            <a:r>
              <a:rPr lang="en-US" b="1" dirty="0"/>
              <a:t>Two Stages Program: </a:t>
            </a:r>
          </a:p>
          <a:p>
            <a:pPr lvl="1"/>
            <a:r>
              <a:rPr lang="el-GR" b="1" dirty="0"/>
              <a:t>Lab40 </a:t>
            </a:r>
            <a:r>
              <a:rPr lang="el-GR" b="1" dirty="0" err="1"/>
              <a:t>Accelerator</a:t>
            </a:r>
            <a:r>
              <a:rPr lang="en-US" b="1" dirty="0"/>
              <a:t>: </a:t>
            </a:r>
            <a:r>
              <a:rPr lang="en-US" dirty="0"/>
              <a:t>A 6-month program for young teams with a business idea at a very early stage </a:t>
            </a:r>
          </a:p>
          <a:p>
            <a:pPr lvl="1"/>
            <a:r>
              <a:rPr lang="en-US" b="1" dirty="0"/>
              <a:t>Lab40 Incubator: </a:t>
            </a:r>
            <a:r>
              <a:rPr lang="en-US" dirty="0"/>
              <a:t>provides young Start ups with space, equipment, mentorship &amp; networking opportunities for a longer period of time</a:t>
            </a:r>
            <a:endParaRPr lang="el-GR" dirty="0"/>
          </a:p>
        </p:txBody>
      </p:sp>
      <p:pic>
        <p:nvPicPr>
          <p:cNvPr id="5" name="4 - Εικόνα" descr="Lab 40 Logotype_wo backroun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86710" y="4874347"/>
            <a:ext cx="1285884" cy="148361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dell\Documents\backup dell 28-6\Documents\LAB40\Presentation Lab.40\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2918"/>
            <a:ext cx="9144000" cy="6215082"/>
          </a:xfrm>
          <a:prstGeom prst="rect">
            <a:avLst/>
          </a:prstGeom>
          <a:noFill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name Lab.40</a:t>
            </a:r>
            <a:endParaRPr lang="el-GR" b="1" dirty="0"/>
          </a:p>
        </p:txBody>
      </p:sp>
      <p:pic>
        <p:nvPicPr>
          <p:cNvPr id="4" name="3 - Θέση περιεχομένου" descr="25.png"/>
          <p:cNvPicPr>
            <a:picLocks noGrp="1" noChangeAspect="1"/>
          </p:cNvPicPr>
          <p:nvPr>
            <p:ph idx="1"/>
          </p:nvPr>
        </p:nvPicPr>
        <p:blipFill>
          <a:blip r:embed="rId3"/>
          <a:srcRect l="7031" t="19791" r="7031" b="42709"/>
          <a:stretch>
            <a:fillRect/>
          </a:stretch>
        </p:blipFill>
        <p:spPr>
          <a:xfrm>
            <a:off x="785786" y="2708920"/>
            <a:ext cx="7858180" cy="2571768"/>
          </a:xfrm>
        </p:spPr>
      </p:pic>
      <p:sp>
        <p:nvSpPr>
          <p:cNvPr id="5" name="4 - TextBox"/>
          <p:cNvSpPr txBox="1"/>
          <p:nvPr/>
        </p:nvSpPr>
        <p:spPr>
          <a:xfrm>
            <a:off x="857224" y="3501008"/>
            <a:ext cx="2000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>
                <a:solidFill>
                  <a:schemeClr val="bg1"/>
                </a:solidFill>
              </a:rPr>
              <a:t>4 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Accelerator Cycles</a:t>
            </a:r>
            <a:endParaRPr lang="el-GR" sz="2000" b="1" dirty="0">
              <a:solidFill>
                <a:schemeClr val="bg1"/>
              </a:solidFill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1035819" y="1775314"/>
            <a:ext cx="7072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4D300"/>
                </a:solidFill>
              </a:rPr>
              <a:t>Lab.rianidi</a:t>
            </a:r>
            <a:r>
              <a:rPr lang="en-US" sz="2800" b="1" dirty="0">
                <a:solidFill>
                  <a:srgbClr val="F4D300"/>
                </a:solidFill>
              </a:rPr>
              <a:t> 40, Drama</a:t>
            </a:r>
            <a:endParaRPr lang="el-GR" sz="2800" b="1" dirty="0">
              <a:solidFill>
                <a:srgbClr val="F4D300"/>
              </a:solidFill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3500430" y="3501008"/>
            <a:ext cx="23574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>
                <a:solidFill>
                  <a:schemeClr val="bg1"/>
                </a:solidFill>
              </a:rPr>
              <a:t>40  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Benefitted 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Teams</a:t>
            </a:r>
            <a:endParaRPr lang="el-GR" sz="2000" b="1" dirty="0">
              <a:solidFill>
                <a:schemeClr val="bg1"/>
              </a:solidFill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6286512" y="3501008"/>
            <a:ext cx="23574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>
                <a:solidFill>
                  <a:schemeClr val="bg1"/>
                </a:solidFill>
              </a:rPr>
              <a:t>40 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Working 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Stations</a:t>
            </a:r>
            <a:endParaRPr lang="el-GR" sz="2000" b="1" dirty="0">
              <a:solidFill>
                <a:schemeClr val="bg1"/>
              </a:solidFill>
            </a:endParaRPr>
          </a:p>
        </p:txBody>
      </p:sp>
      <p:pic>
        <p:nvPicPr>
          <p:cNvPr id="11" name="10 - Εικόνα" descr="Lab 40 Logotype_wo backroun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86710" y="4874347"/>
            <a:ext cx="1285884" cy="1483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145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dell\Documents\backup dell 28-6\Documents\LAB40\Presentation Lab.40\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42918"/>
            <a:ext cx="9144000" cy="6215082"/>
          </a:xfrm>
          <a:prstGeom prst="rect">
            <a:avLst/>
          </a:prstGeom>
          <a:noFill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/>
              <a:t>Vision &amp; Mission</a:t>
            </a:r>
            <a:endParaRPr lang="el-GR" sz="3600" b="1" dirty="0"/>
          </a:p>
        </p:txBody>
      </p:sp>
      <p:pic>
        <p:nvPicPr>
          <p:cNvPr id="9" name="8 - Θέση περιεχομένου" descr="IMG_20210520_131709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 t="5384" b="4616"/>
          <a:stretch>
            <a:fillRect/>
          </a:stretch>
        </p:blipFill>
        <p:spPr>
          <a:xfrm>
            <a:off x="4500562" y="1285860"/>
            <a:ext cx="4643438" cy="5572140"/>
          </a:xfrm>
        </p:spPr>
      </p:pic>
      <p:sp>
        <p:nvSpPr>
          <p:cNvPr id="11" name="10 - Ορθογώνιο"/>
          <p:cNvSpPr/>
          <p:nvPr/>
        </p:nvSpPr>
        <p:spPr>
          <a:xfrm>
            <a:off x="214282" y="1571612"/>
            <a:ext cx="407196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/>
              <a:t> </a:t>
            </a:r>
            <a:r>
              <a:rPr lang="en-US" sz="2800" b="1" dirty="0"/>
              <a:t>Vision: </a:t>
            </a:r>
            <a:r>
              <a:rPr lang="en-US" sz="2800" dirty="0"/>
              <a:t>Reverse B</a:t>
            </a:r>
            <a:r>
              <a:rPr lang="el-GR" sz="2800" dirty="0" err="1"/>
              <a:t>rain</a:t>
            </a:r>
            <a:r>
              <a:rPr lang="el-GR" sz="2800" dirty="0"/>
              <a:t> </a:t>
            </a:r>
            <a:r>
              <a:rPr lang="en-US" sz="2800" dirty="0" err="1"/>
              <a:t>D</a:t>
            </a:r>
            <a:r>
              <a:rPr lang="el-GR" sz="2800" dirty="0" err="1"/>
              <a:t>rain</a:t>
            </a:r>
            <a:r>
              <a:rPr lang="el-GR" sz="2800" dirty="0"/>
              <a:t> </a:t>
            </a:r>
            <a:r>
              <a:rPr lang="en-US" sz="2800" dirty="0"/>
              <a:t>into</a:t>
            </a:r>
            <a:r>
              <a:rPr lang="el-GR" sz="2800" dirty="0"/>
              <a:t> </a:t>
            </a:r>
            <a:r>
              <a:rPr lang="en-US" sz="2800" dirty="0" err="1"/>
              <a:t>B</a:t>
            </a:r>
            <a:r>
              <a:rPr lang="el-GR" sz="2800" dirty="0" err="1"/>
              <a:t>rain</a:t>
            </a:r>
            <a:r>
              <a:rPr lang="el-GR" sz="2800" dirty="0"/>
              <a:t> </a:t>
            </a:r>
            <a:r>
              <a:rPr lang="en-US" sz="2800" dirty="0"/>
              <a:t>G</a:t>
            </a:r>
            <a:r>
              <a:rPr lang="el-GR" sz="2800" dirty="0" err="1"/>
              <a:t>ain</a:t>
            </a:r>
            <a:endParaRPr lang="en-US" sz="2800" dirty="0"/>
          </a:p>
          <a:p>
            <a:endParaRPr lang="en-US" sz="2800" dirty="0"/>
          </a:p>
          <a:p>
            <a:pPr>
              <a:buFont typeface="Arial" pitchFamily="34" charset="0"/>
              <a:buChar char="•"/>
            </a:pPr>
            <a:r>
              <a:rPr lang="en-US" sz="2800" dirty="0"/>
              <a:t> </a:t>
            </a:r>
            <a:r>
              <a:rPr lang="en-US" sz="2800" b="1" dirty="0"/>
              <a:t>Mission: </a:t>
            </a:r>
            <a:r>
              <a:rPr lang="en-US" sz="2800" dirty="0"/>
              <a:t>to act as an engine for </a:t>
            </a:r>
            <a:r>
              <a:rPr lang="en" sz="2800" dirty="0"/>
              <a:t>regional economic growth and development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2936577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C:\Users\dell\Documents\backup dell 28-6\Documents\LAB40\Presentation Lab.40\8.png">
            <a:extLst>
              <a:ext uri="{FF2B5EF4-FFF2-40B4-BE49-F238E27FC236}">
                <a16:creationId xmlns:a16="http://schemas.microsoft.com/office/drawing/2014/main" id="{2A82FC32-9C53-E341-B4FB-4A66F6227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2918"/>
            <a:ext cx="9144000" cy="6215082"/>
          </a:xfrm>
          <a:prstGeom prst="rect">
            <a:avLst/>
          </a:prstGeom>
          <a:noFill/>
        </p:spPr>
      </p:pic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BA8EEBD6-48DF-445F-93E7-0B6D5AE26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04650" y="6492875"/>
            <a:ext cx="387349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28D345-6ED4-4F54-A095-D6EBD959B7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02383693-7CDB-4D4C-BEDD-35DB127BB9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0950961"/>
              </p:ext>
            </p:extLst>
          </p:nvPr>
        </p:nvGraphicFramePr>
        <p:xfrm>
          <a:off x="231459" y="647912"/>
          <a:ext cx="5974662" cy="2968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Oval 5">
            <a:extLst>
              <a:ext uri="{FF2B5EF4-FFF2-40B4-BE49-F238E27FC236}">
                <a16:creationId xmlns:a16="http://schemas.microsoft.com/office/drawing/2014/main" id="{E9F9CA3E-5EC2-46A5-A330-B2D6021DAFAE}"/>
              </a:ext>
            </a:extLst>
          </p:cNvPr>
          <p:cNvSpPr/>
          <p:nvPr/>
        </p:nvSpPr>
        <p:spPr>
          <a:xfrm>
            <a:off x="7000892" y="1494411"/>
            <a:ext cx="1828800" cy="1262462"/>
          </a:xfrm>
          <a:prstGeom prst="ellipse">
            <a:avLst/>
          </a:prstGeom>
          <a:solidFill>
            <a:srgbClr val="F4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Lab.40 Incubator</a:t>
            </a:r>
          </a:p>
        </p:txBody>
      </p:sp>
      <p:sp>
        <p:nvSpPr>
          <p:cNvPr id="12" name="Arrow: Striped Right 14">
            <a:extLst>
              <a:ext uri="{FF2B5EF4-FFF2-40B4-BE49-F238E27FC236}">
                <a16:creationId xmlns:a16="http://schemas.microsoft.com/office/drawing/2014/main" id="{DD9F63C2-81FC-4DCB-8D8F-E8D69C388F41}"/>
              </a:ext>
            </a:extLst>
          </p:cNvPr>
          <p:cNvSpPr/>
          <p:nvPr/>
        </p:nvSpPr>
        <p:spPr>
          <a:xfrm>
            <a:off x="6516633" y="1957583"/>
            <a:ext cx="442451" cy="336117"/>
          </a:xfrm>
          <a:prstGeom prst="stripedRightArrow">
            <a:avLst/>
          </a:prstGeom>
          <a:solidFill>
            <a:srgbClr val="F4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Graphic 16" descr="Classroom with solid fill">
            <a:extLst>
              <a:ext uri="{FF2B5EF4-FFF2-40B4-BE49-F238E27FC236}">
                <a16:creationId xmlns:a16="http://schemas.microsoft.com/office/drawing/2014/main" id="{2BD44A04-A675-414D-94D0-819ADCFA5ED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69239" y="3387725"/>
            <a:ext cx="457200" cy="457200"/>
          </a:xfrm>
          <a:prstGeom prst="rect">
            <a:avLst/>
          </a:prstGeom>
        </p:spPr>
      </p:pic>
      <p:pic>
        <p:nvPicPr>
          <p:cNvPr id="14" name="Graphic 18" descr="Checklist with solid fill">
            <a:extLst>
              <a:ext uri="{FF2B5EF4-FFF2-40B4-BE49-F238E27FC236}">
                <a16:creationId xmlns:a16="http://schemas.microsoft.com/office/drawing/2014/main" id="{DD7BFB68-34BC-4989-8191-313454C0057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69239" y="4205287"/>
            <a:ext cx="457200" cy="457200"/>
          </a:xfrm>
          <a:prstGeom prst="rect">
            <a:avLst/>
          </a:prstGeom>
        </p:spPr>
      </p:pic>
      <p:pic>
        <p:nvPicPr>
          <p:cNvPr id="15" name="Graphic 20" descr="Good Idea with solid fill">
            <a:extLst>
              <a:ext uri="{FF2B5EF4-FFF2-40B4-BE49-F238E27FC236}">
                <a16:creationId xmlns:a16="http://schemas.microsoft.com/office/drawing/2014/main" id="{F701F425-0C4B-4449-96E3-54AF160E1CA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69239" y="5022849"/>
            <a:ext cx="457200" cy="457200"/>
          </a:xfrm>
          <a:prstGeom prst="rect">
            <a:avLst/>
          </a:prstGeom>
        </p:spPr>
      </p:pic>
      <p:cxnSp>
        <p:nvCxnSpPr>
          <p:cNvPr id="16" name="Straight Connector 22">
            <a:extLst>
              <a:ext uri="{FF2B5EF4-FFF2-40B4-BE49-F238E27FC236}">
                <a16:creationId xmlns:a16="http://schemas.microsoft.com/office/drawing/2014/main" id="{FF9E3519-08ED-4B45-BB96-D30C9A0E13EE}"/>
              </a:ext>
            </a:extLst>
          </p:cNvPr>
          <p:cNvCxnSpPr/>
          <p:nvPr/>
        </p:nvCxnSpPr>
        <p:spPr>
          <a:xfrm>
            <a:off x="5572132" y="3208792"/>
            <a:ext cx="0" cy="244063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23">
            <a:extLst>
              <a:ext uri="{FF2B5EF4-FFF2-40B4-BE49-F238E27FC236}">
                <a16:creationId xmlns:a16="http://schemas.microsoft.com/office/drawing/2014/main" id="{AF1F72CA-F1DB-4577-93BE-16B47CE441DE}"/>
              </a:ext>
            </a:extLst>
          </p:cNvPr>
          <p:cNvSpPr txBox="1"/>
          <p:nvPr/>
        </p:nvSpPr>
        <p:spPr>
          <a:xfrm>
            <a:off x="718615" y="3356992"/>
            <a:ext cx="4720590" cy="561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Training</a:t>
            </a:r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: basic principles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o</a:t>
            </a:r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f Entrepreneurship, Innovation Management, Product Design, Pitching</a:t>
            </a:r>
            <a:endParaRPr kumimoji="0" lang="el-GR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8" name="TextBox 24">
            <a:extLst>
              <a:ext uri="{FF2B5EF4-FFF2-40B4-BE49-F238E27FC236}">
                <a16:creationId xmlns:a16="http://schemas.microsoft.com/office/drawing/2014/main" id="{BAC77A62-6D18-4EEF-AC9C-A3E9B8CFE8EC}"/>
              </a:ext>
            </a:extLst>
          </p:cNvPr>
          <p:cNvSpPr txBox="1"/>
          <p:nvPr/>
        </p:nvSpPr>
        <p:spPr>
          <a:xfrm>
            <a:off x="718614" y="4230200"/>
            <a:ext cx="4720591" cy="561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Consulting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intensive sessions for the set up and the improvement of the business plan</a:t>
            </a:r>
            <a:endParaRPr kumimoji="0" lang="el-GR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9" name="TextBox 25">
            <a:extLst>
              <a:ext uri="{FF2B5EF4-FFF2-40B4-BE49-F238E27FC236}">
                <a16:creationId xmlns:a16="http://schemas.microsoft.com/office/drawing/2014/main" id="{C7D0E4E7-1181-4FAD-8665-26BE254A9D17}"/>
              </a:ext>
            </a:extLst>
          </p:cNvPr>
          <p:cNvSpPr txBox="1"/>
          <p:nvPr/>
        </p:nvSpPr>
        <p:spPr>
          <a:xfrm>
            <a:off x="718613" y="5085184"/>
            <a:ext cx="4720591" cy="31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Coaching &amp; Mentoring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from experts</a:t>
            </a:r>
            <a:endParaRPr kumimoji="0" lang="el-GR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0" name="TextBox 26">
            <a:extLst>
              <a:ext uri="{FF2B5EF4-FFF2-40B4-BE49-F238E27FC236}">
                <a16:creationId xmlns:a16="http://schemas.microsoft.com/office/drawing/2014/main" id="{ED8697EB-C7A1-4104-9F10-0A551CA2A40F}"/>
              </a:ext>
            </a:extLst>
          </p:cNvPr>
          <p:cNvSpPr txBox="1"/>
          <p:nvPr/>
        </p:nvSpPr>
        <p:spPr>
          <a:xfrm>
            <a:off x="5924820" y="3288707"/>
            <a:ext cx="2534147" cy="284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Support &amp; Office Space</a:t>
            </a:r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1" name="TextBox 27">
            <a:extLst>
              <a:ext uri="{FF2B5EF4-FFF2-40B4-BE49-F238E27FC236}">
                <a16:creationId xmlns:a16="http://schemas.microsoft.com/office/drawing/2014/main" id="{AD03DF69-D302-4DA4-81CB-3D40590678A0}"/>
              </a:ext>
            </a:extLst>
          </p:cNvPr>
          <p:cNvSpPr txBox="1"/>
          <p:nvPr/>
        </p:nvSpPr>
        <p:spPr>
          <a:xfrm>
            <a:off x="5645220" y="3646329"/>
            <a:ext cx="3354894" cy="1510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Consulting &amp; Mentoring</a:t>
            </a:r>
            <a:endParaRPr kumimoji="0" lang="el-GR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Office &amp; Meeting Spaces</a:t>
            </a:r>
            <a:endParaRPr kumimoji="0" lang="el-GR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Equipment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Networking</a:t>
            </a:r>
          </a:p>
        </p:txBody>
      </p:sp>
      <p:sp>
        <p:nvSpPr>
          <p:cNvPr id="22" name="TextBox 28">
            <a:extLst>
              <a:ext uri="{FF2B5EF4-FFF2-40B4-BE49-F238E27FC236}">
                <a16:creationId xmlns:a16="http://schemas.microsoft.com/office/drawing/2014/main" id="{026AF9EB-5434-418D-934C-186316631E47}"/>
              </a:ext>
            </a:extLst>
          </p:cNvPr>
          <p:cNvSpPr txBox="1"/>
          <p:nvPr/>
        </p:nvSpPr>
        <p:spPr>
          <a:xfrm>
            <a:off x="5716657" y="5445224"/>
            <a:ext cx="3212020" cy="705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Free of charge for the teams that successfully accomplished the acceleration program</a:t>
            </a:r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4" name="1 - Τίτλος">
            <a:extLst>
              <a:ext uri="{FF2B5EF4-FFF2-40B4-BE49-F238E27FC236}">
                <a16:creationId xmlns:a16="http://schemas.microsoft.com/office/drawing/2014/main" id="{3D7A97E6-A222-0845-87FA-7F99B652D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b="1" dirty="0"/>
              <a:t>The program</a:t>
            </a:r>
            <a:endParaRPr lang="el-GR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A961D7-85F2-774C-82BB-BCC37D627F08}"/>
              </a:ext>
            </a:extLst>
          </p:cNvPr>
          <p:cNvSpPr txBox="1"/>
          <p:nvPr/>
        </p:nvSpPr>
        <p:spPr>
          <a:xfrm>
            <a:off x="2088277" y="2451876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3 Months</a:t>
            </a:r>
            <a:endParaRPr lang="el-GR" sz="12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F67E0EC-AECD-8741-BCA5-0E7DF2C1B0F5}"/>
              </a:ext>
            </a:extLst>
          </p:cNvPr>
          <p:cNvSpPr txBox="1"/>
          <p:nvPr/>
        </p:nvSpPr>
        <p:spPr>
          <a:xfrm>
            <a:off x="3643143" y="2479874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3 Months</a:t>
            </a:r>
            <a:endParaRPr lang="el-GR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l="10547" r="10351"/>
          <a:stretch>
            <a:fillRect/>
          </a:stretch>
        </p:blipFill>
        <p:spPr bwMode="auto">
          <a:xfrm>
            <a:off x="0" y="428604"/>
            <a:ext cx="9144000" cy="6430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4 - Εικόνα" descr="Lab 40 Logotype_wo backroun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285884" cy="1483611"/>
          </a:xfrm>
          <a:prstGeom prst="rect">
            <a:avLst/>
          </a:prstGeom>
        </p:spPr>
      </p:pic>
      <p:sp>
        <p:nvSpPr>
          <p:cNvPr id="8" name="7 - TextBox"/>
          <p:cNvSpPr txBox="1"/>
          <p:nvPr/>
        </p:nvSpPr>
        <p:spPr>
          <a:xfrm>
            <a:off x="642910" y="1897087"/>
            <a:ext cx="1857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Online Applications</a:t>
            </a:r>
            <a:endParaRPr lang="el-GR" sz="1600" dirty="0">
              <a:solidFill>
                <a:schemeClr val="bg1"/>
              </a:solidFill>
            </a:endParaRPr>
          </a:p>
        </p:txBody>
      </p:sp>
      <p:sp>
        <p:nvSpPr>
          <p:cNvPr id="10" name="9 - TextBox"/>
          <p:cNvSpPr txBox="1"/>
          <p:nvPr/>
        </p:nvSpPr>
        <p:spPr>
          <a:xfrm>
            <a:off x="2796310" y="1104999"/>
            <a:ext cx="30718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Interviews </a:t>
            </a:r>
            <a:r>
              <a:rPr lang="el-GR" sz="16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4" name="13 - TextBox"/>
          <p:cNvSpPr txBox="1"/>
          <p:nvPr/>
        </p:nvSpPr>
        <p:spPr>
          <a:xfrm>
            <a:off x="6592380" y="1074222"/>
            <a:ext cx="22145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Business Training</a:t>
            </a:r>
            <a:endParaRPr lang="el-GR" sz="1600" dirty="0">
              <a:solidFill>
                <a:schemeClr val="bg1"/>
              </a:solidFill>
            </a:endParaRPr>
          </a:p>
        </p:txBody>
      </p:sp>
      <p:sp>
        <p:nvSpPr>
          <p:cNvPr id="15" name="14 - TextBox"/>
          <p:cNvSpPr txBox="1"/>
          <p:nvPr/>
        </p:nvSpPr>
        <p:spPr>
          <a:xfrm>
            <a:off x="2214578" y="4417367"/>
            <a:ext cx="22145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Consulting &amp; Coaching</a:t>
            </a:r>
            <a:endParaRPr lang="el-GR" sz="1600" dirty="0">
              <a:solidFill>
                <a:schemeClr val="bg1"/>
              </a:solidFill>
            </a:endParaRPr>
          </a:p>
        </p:txBody>
      </p:sp>
      <p:sp>
        <p:nvSpPr>
          <p:cNvPr id="16" name="15 - TextBox"/>
          <p:cNvSpPr txBox="1"/>
          <p:nvPr/>
        </p:nvSpPr>
        <p:spPr>
          <a:xfrm>
            <a:off x="4860032" y="3717032"/>
            <a:ext cx="2786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Evaluation before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</a:rPr>
              <a:t>Final Acceleration</a:t>
            </a:r>
            <a:endParaRPr lang="el-GR" sz="1600" b="1" dirty="0">
              <a:solidFill>
                <a:schemeClr val="bg1"/>
              </a:solidFill>
            </a:endParaRPr>
          </a:p>
        </p:txBody>
      </p:sp>
      <p:sp>
        <p:nvSpPr>
          <p:cNvPr id="17" name="1 - Τίτλος"/>
          <p:cNvSpPr>
            <a:spLocks noGrp="1"/>
          </p:cNvSpPr>
          <p:nvPr>
            <p:ph type="title"/>
          </p:nvPr>
        </p:nvSpPr>
        <p:spPr>
          <a:xfrm>
            <a:off x="714348" y="-24"/>
            <a:ext cx="8001056" cy="928694"/>
          </a:xfrm>
        </p:spPr>
        <p:txBody>
          <a:bodyPr>
            <a:normAutofit/>
          </a:bodyPr>
          <a:lstStyle/>
          <a:p>
            <a:r>
              <a:rPr lang="en-US" sz="3200" b="1" dirty="0"/>
              <a:t>Pre-Acceleration 3 Months</a:t>
            </a:r>
            <a:endParaRPr lang="el-GR" sz="3200" b="1" dirty="0"/>
          </a:p>
        </p:txBody>
      </p:sp>
      <p:sp>
        <p:nvSpPr>
          <p:cNvPr id="18" name="17 - TextBox"/>
          <p:cNvSpPr txBox="1"/>
          <p:nvPr/>
        </p:nvSpPr>
        <p:spPr>
          <a:xfrm>
            <a:off x="2500298" y="5357826"/>
            <a:ext cx="714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27</a:t>
            </a:r>
            <a:r>
              <a:rPr lang="el-GR" sz="2000" b="1" dirty="0"/>
              <a:t> </a:t>
            </a:r>
            <a:r>
              <a:rPr lang="en-US" sz="2000" b="1" dirty="0"/>
              <a:t>h</a:t>
            </a:r>
            <a:endParaRPr lang="el-GR" sz="2000" b="1" dirty="0"/>
          </a:p>
        </p:txBody>
      </p:sp>
      <p:sp>
        <p:nvSpPr>
          <p:cNvPr id="19" name="18 - TextBox"/>
          <p:cNvSpPr txBox="1"/>
          <p:nvPr/>
        </p:nvSpPr>
        <p:spPr>
          <a:xfrm>
            <a:off x="6357950" y="2243072"/>
            <a:ext cx="714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/>
              <a:t>18 </a:t>
            </a:r>
            <a:r>
              <a:rPr lang="en-US" sz="2000" b="1" dirty="0"/>
              <a:t>h</a:t>
            </a:r>
            <a:endParaRPr lang="el-GR" sz="20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0547" r="10351"/>
          <a:stretch>
            <a:fillRect/>
          </a:stretch>
        </p:blipFill>
        <p:spPr bwMode="auto">
          <a:xfrm>
            <a:off x="0" y="355646"/>
            <a:ext cx="9144000" cy="6502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2 - Εικόνα" descr="Lab 40 Logotype_wo backroun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85884" cy="1483611"/>
          </a:xfrm>
          <a:prstGeom prst="rect">
            <a:avLst/>
          </a:prstGeom>
        </p:spPr>
      </p:pic>
      <p:sp>
        <p:nvSpPr>
          <p:cNvPr id="4" name="1 - Τίτλος"/>
          <p:cNvSpPr txBox="1">
            <a:spLocks/>
          </p:cNvSpPr>
          <p:nvPr/>
        </p:nvSpPr>
        <p:spPr>
          <a:xfrm>
            <a:off x="857224" y="285736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latin typeface="+mj-lt"/>
                <a:ea typeface="+mj-ea"/>
                <a:cs typeface="+mj-cs"/>
                <a:sym typeface="Wingdings" pitchFamily="2" charset="2"/>
              </a:rPr>
              <a:t>Acceleration 3 Months</a:t>
            </a:r>
            <a:endParaRPr kumimoji="0" lang="el-GR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2500298" y="2500306"/>
            <a:ext cx="714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/>
              <a:t>18 </a:t>
            </a:r>
            <a:r>
              <a:rPr lang="en-US" sz="2000" b="1" dirty="0"/>
              <a:t>h</a:t>
            </a:r>
            <a:endParaRPr lang="el-GR" sz="2000" b="1" dirty="0"/>
          </a:p>
        </p:txBody>
      </p:sp>
      <p:sp>
        <p:nvSpPr>
          <p:cNvPr id="6" name="5 - TextBox"/>
          <p:cNvSpPr txBox="1"/>
          <p:nvPr/>
        </p:nvSpPr>
        <p:spPr>
          <a:xfrm>
            <a:off x="6357950" y="2214554"/>
            <a:ext cx="714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27</a:t>
            </a:r>
            <a:r>
              <a:rPr lang="el-GR" sz="2000" b="1" dirty="0"/>
              <a:t> </a:t>
            </a:r>
            <a:r>
              <a:rPr lang="en-US" sz="2000" b="1" dirty="0"/>
              <a:t>h</a:t>
            </a:r>
            <a:endParaRPr lang="el-GR" sz="2000" b="1" dirty="0"/>
          </a:p>
        </p:txBody>
      </p:sp>
      <p:sp>
        <p:nvSpPr>
          <p:cNvPr id="7" name="6 - TextBox"/>
          <p:cNvSpPr txBox="1"/>
          <p:nvPr/>
        </p:nvSpPr>
        <p:spPr>
          <a:xfrm>
            <a:off x="2428860" y="1484784"/>
            <a:ext cx="27860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Business Training</a:t>
            </a:r>
            <a:endParaRPr lang="el-GR" sz="1400" b="1" dirty="0">
              <a:solidFill>
                <a:schemeClr val="bg1"/>
              </a:solidFill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6106398" y="1340768"/>
            <a:ext cx="27860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Consulting &amp; Coaching</a:t>
            </a:r>
            <a:endParaRPr lang="el-GR" sz="1400" b="1" dirty="0">
              <a:solidFill>
                <a:schemeClr val="bg1"/>
              </a:solidFill>
            </a:endParaRPr>
          </a:p>
        </p:txBody>
      </p:sp>
      <p:sp>
        <p:nvSpPr>
          <p:cNvPr id="9" name="8 - TextBox"/>
          <p:cNvSpPr txBox="1"/>
          <p:nvPr/>
        </p:nvSpPr>
        <p:spPr>
          <a:xfrm>
            <a:off x="1571604" y="4057327"/>
            <a:ext cx="3000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DEMO DAY</a:t>
            </a:r>
            <a:endParaRPr lang="el-GR" sz="1400" b="1" dirty="0">
              <a:solidFill>
                <a:schemeClr val="bg1"/>
              </a:solidFill>
            </a:endParaRPr>
          </a:p>
        </p:txBody>
      </p:sp>
      <p:sp>
        <p:nvSpPr>
          <p:cNvPr id="10" name="9 - TextBox"/>
          <p:cNvSpPr txBox="1"/>
          <p:nvPr/>
        </p:nvSpPr>
        <p:spPr>
          <a:xfrm>
            <a:off x="4932040" y="3717032"/>
            <a:ext cx="2786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Exit of the Acceleration Program 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  <a:sym typeface="Wingdings" pitchFamily="2" charset="2"/>
              </a:rPr>
              <a:t> </a:t>
            </a:r>
            <a:r>
              <a:rPr lang="en-US" sz="1400" b="1" dirty="0">
                <a:solidFill>
                  <a:schemeClr val="bg1"/>
                </a:solidFill>
              </a:rPr>
              <a:t>Incubation</a:t>
            </a:r>
            <a:endParaRPr lang="el-GR" sz="1400" b="1" dirty="0">
              <a:solidFill>
                <a:schemeClr val="bg1"/>
              </a:solidFill>
            </a:endParaRPr>
          </a:p>
        </p:txBody>
      </p:sp>
      <p:sp>
        <p:nvSpPr>
          <p:cNvPr id="11" name="10 - TextBox"/>
          <p:cNvSpPr txBox="1"/>
          <p:nvPr/>
        </p:nvSpPr>
        <p:spPr>
          <a:xfrm>
            <a:off x="6429388" y="5786454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12 Months</a:t>
            </a:r>
            <a:endParaRPr lang="el-GR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3491</TotalTime>
  <Words>405</Words>
  <Application>Microsoft Macintosh PowerPoint</Application>
  <PresentationFormat>Προβολή στην οθόνη (4:3)</PresentationFormat>
  <Paragraphs>70</Paragraphs>
  <Slides>7</Slides>
  <Notes>3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12" baseType="lpstr">
      <vt:lpstr>Arial</vt:lpstr>
      <vt:lpstr>Calibri</vt:lpstr>
      <vt:lpstr>Century Gothic</vt:lpstr>
      <vt:lpstr>Wingdings</vt:lpstr>
      <vt:lpstr>Θέμα του Office</vt:lpstr>
      <vt:lpstr>Lab40</vt:lpstr>
      <vt:lpstr>Lab.40</vt:lpstr>
      <vt:lpstr>The name Lab.40</vt:lpstr>
      <vt:lpstr>Vision &amp; Mission</vt:lpstr>
      <vt:lpstr>The program</vt:lpstr>
      <vt:lpstr>Pre-Acceleration 3 Months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Lab40</dc:title>
  <dc:creator>FOTINI DIMIOU</dc:creator>
  <cp:lastModifiedBy>Microsoft Office User</cp:lastModifiedBy>
  <cp:revision>11</cp:revision>
  <dcterms:created xsi:type="dcterms:W3CDTF">2021-06-22T08:21:27Z</dcterms:created>
  <dcterms:modified xsi:type="dcterms:W3CDTF">2022-02-15T12:57:22Z</dcterms:modified>
</cp:coreProperties>
</file>